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</p:sldIdLst>
  <p:sldSz cy="5143500" cx="9144000"/>
  <p:notesSz cx="6858000" cy="9144000"/>
  <p:embeddedFontLst>
    <p:embeddedFont>
      <p:font typeface="IBM Plex Sans"/>
      <p:regular r:id="rId54"/>
      <p:bold r:id="rId55"/>
      <p:italic r:id="rId56"/>
      <p:boldItalic r:id="rId57"/>
    </p:embeddedFont>
    <p:embeddedFont>
      <p:font typeface="Montserrat"/>
      <p:regular r:id="rId58"/>
      <p:bold r:id="rId59"/>
      <p:italic r:id="rId60"/>
      <p:boldItalic r:id="rId61"/>
    </p:embeddedFont>
    <p:embeddedFont>
      <p:font typeface="IBM Plex Sans SemiBold"/>
      <p:regular r:id="rId62"/>
      <p:bold r:id="rId63"/>
      <p:italic r:id="rId64"/>
      <p:boldItalic r:id="rId6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IBMPlexSansSemiBold-regular.fntdata"/><Relationship Id="rId61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64" Type="http://schemas.openxmlformats.org/officeDocument/2006/relationships/font" Target="fonts/IBMPlexSansSemiBold-italic.fntdata"/><Relationship Id="rId63" Type="http://schemas.openxmlformats.org/officeDocument/2006/relationships/font" Target="fonts/IBMPlexSansSemiBold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65" Type="http://schemas.openxmlformats.org/officeDocument/2006/relationships/font" Target="fonts/IBMPlexSansSemiBold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Montserrat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IBMPlexSans-bold.fntdata"/><Relationship Id="rId10" Type="http://schemas.openxmlformats.org/officeDocument/2006/relationships/slide" Target="slides/slide5.xml"/><Relationship Id="rId54" Type="http://schemas.openxmlformats.org/officeDocument/2006/relationships/font" Target="fonts/IBMPlexSans-regular.fntdata"/><Relationship Id="rId13" Type="http://schemas.openxmlformats.org/officeDocument/2006/relationships/slide" Target="slides/slide8.xml"/><Relationship Id="rId57" Type="http://schemas.openxmlformats.org/officeDocument/2006/relationships/font" Target="fonts/IBMPlexSans-boldItalic.fntdata"/><Relationship Id="rId12" Type="http://schemas.openxmlformats.org/officeDocument/2006/relationships/slide" Target="slides/slide7.xml"/><Relationship Id="rId56" Type="http://schemas.openxmlformats.org/officeDocument/2006/relationships/font" Target="fonts/IBMPlexSans-italic.fntdata"/><Relationship Id="rId15" Type="http://schemas.openxmlformats.org/officeDocument/2006/relationships/slide" Target="slides/slide10.xml"/><Relationship Id="rId59" Type="http://schemas.openxmlformats.org/officeDocument/2006/relationships/font" Target="fonts/Montserrat-bold.fntdata"/><Relationship Id="rId14" Type="http://schemas.openxmlformats.org/officeDocument/2006/relationships/slide" Target="slides/slide9.xml"/><Relationship Id="rId58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6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50.png>
</file>

<file path=ppt/media/image51.png>
</file>

<file path=ppt/media/image52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475a08162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1475a08162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Выбери любой подходящий макет с названием “Титульник”.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475a081625_0_1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1475a081625_0_1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475a081625_0_1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475a081625_0_1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475a081625_0_1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475a081625_0_1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475a081625_0_18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475a081625_0_18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475a081625_0_1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475a081625_0_1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475a081625_0_1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1475a081625_0_1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475a081625_0_18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475a081625_0_18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475a081625_0_19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475a081625_0_19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475a081625_0_1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475a081625_0_1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475a081625_0_19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475a081625_0_1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475a08162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475a08162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475a081625_0_2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475a081625_0_2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475a081625_0_2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475a081625_0_2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475a081625_0_2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475a081625_0_2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475a081625_0_1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475a081625_0_1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475a081625_0_19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475a081625_0_1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475a081625_0_20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475a081625_0_20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475a081625_0_2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475a081625_0_2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475a081625_0_20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475a081625_0_20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475a081625_0_20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475a081625_0_20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475a081625_0_20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475a081625_0_20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475a08162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1475a08162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475a081625_0_20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475a081625_0_20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475a081625_0_20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475a081625_0_20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475a081625_0_2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475a081625_0_2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475a081625_0_20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475a081625_0_20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475a081625_0_2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475a081625_0_2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475a081625_0_2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475a081625_0_2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475a081625_0_20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475a081625_0_2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475a081625_0_2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475a081625_0_2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475a081625_0_2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475a081625_0_2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475a081625_0_2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1475a081625_0_2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475a081625_0_1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475a081625_0_1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475a081625_0_2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475a081625_0_2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475a081625_0_2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475a081625_0_2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475a081625_0_2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475a081625_0_2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475a081625_0_2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475a081625_0_2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475a081625_0_2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1475a081625_0_2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475a081625_0_2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475a081625_0_2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475a081625_0_2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475a081625_0_2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475a081625_0_2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475a081625_0_2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475a081625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8" name="Google Shape;518;g1475a081625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 совсем. Но всегда используем в конце презентации.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475a081625_0_1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475a081625_0_1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475a081625_0_1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475a081625_0_1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475a081625_0_1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475a081625_0_1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75a081625_0_1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475a081625_0_1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475a081625_0_1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475a081625_0_1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_1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6" name="Google Shape;5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 1">
  <p:cSld name="1_Title slide 5_2_1_12_2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4" name="Google Shape;6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8" name="Google Shape;6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 1">
  <p:cSld name="CUSTOM_2_1_5_2">
    <p:bg>
      <p:bgPr>
        <a:solidFill>
          <a:srgbClr val="8D46F6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 2">
  <p:cSld name="1_Title slide 5_2_1_19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1">
          <p15:clr>
            <a:srgbClr val="FA7B17"/>
          </p15:clr>
        </p15:guide>
        <p15:guide id="2" pos="5419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8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5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7" name="Google Shape;8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89" name="Google Shape;8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3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93" name="Google Shape;9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27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21.png"/><Relationship Id="rId5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Relationship Id="rId6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21.png"/><Relationship Id="rId5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image" Target="../media/image31.png"/><Relationship Id="rId5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Relationship Id="rId4" Type="http://schemas.openxmlformats.org/officeDocument/2006/relationships/image" Target="../media/image30.png"/><Relationship Id="rId5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Relationship Id="rId4" Type="http://schemas.openxmlformats.org/officeDocument/2006/relationships/image" Target="../media/image30.png"/><Relationship Id="rId5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Relationship Id="rId4" Type="http://schemas.openxmlformats.org/officeDocument/2006/relationships/image" Target="../media/image34.png"/><Relationship Id="rId5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png"/><Relationship Id="rId4" Type="http://schemas.openxmlformats.org/officeDocument/2006/relationships/image" Target="../media/image5.png"/><Relationship Id="rId5" Type="http://schemas.openxmlformats.org/officeDocument/2006/relationships/image" Target="../media/image3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Relationship Id="rId4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Relationship Id="rId4" Type="http://schemas.openxmlformats.org/officeDocument/2006/relationships/image" Target="../media/image32.png"/><Relationship Id="rId5" Type="http://schemas.openxmlformats.org/officeDocument/2006/relationships/image" Target="../media/image3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Relationship Id="rId4" Type="http://schemas.openxmlformats.org/officeDocument/2006/relationships/image" Target="../media/image32.png"/><Relationship Id="rId5" Type="http://schemas.openxmlformats.org/officeDocument/2006/relationships/image" Target="../media/image3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Relationship Id="rId4" Type="http://schemas.openxmlformats.org/officeDocument/2006/relationships/image" Target="../media/image5.png"/><Relationship Id="rId5" Type="http://schemas.openxmlformats.org/officeDocument/2006/relationships/image" Target="../media/image32.png"/><Relationship Id="rId6" Type="http://schemas.openxmlformats.org/officeDocument/2006/relationships/image" Target="../media/image4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Relationship Id="rId4" Type="http://schemas.openxmlformats.org/officeDocument/2006/relationships/image" Target="../media/image32.png"/><Relationship Id="rId5" Type="http://schemas.openxmlformats.org/officeDocument/2006/relationships/image" Target="../media/image3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.png"/><Relationship Id="rId4" Type="http://schemas.openxmlformats.org/officeDocument/2006/relationships/image" Target="../media/image4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Relationship Id="rId4" Type="http://schemas.openxmlformats.org/officeDocument/2006/relationships/image" Target="../media/image44.png"/><Relationship Id="rId5" Type="http://schemas.openxmlformats.org/officeDocument/2006/relationships/image" Target="../media/image4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png"/><Relationship Id="rId4" Type="http://schemas.openxmlformats.org/officeDocument/2006/relationships/image" Target="../media/image44.png"/><Relationship Id="rId5" Type="http://schemas.openxmlformats.org/officeDocument/2006/relationships/image" Target="../media/image4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Relationship Id="rId4" Type="http://schemas.openxmlformats.org/officeDocument/2006/relationships/image" Target="../media/image44.png"/><Relationship Id="rId5" Type="http://schemas.openxmlformats.org/officeDocument/2006/relationships/image" Target="../media/image4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png"/><Relationship Id="rId4" Type="http://schemas.openxmlformats.org/officeDocument/2006/relationships/image" Target="../media/image44.png"/><Relationship Id="rId5" Type="http://schemas.openxmlformats.org/officeDocument/2006/relationships/image" Target="../media/image4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png"/><Relationship Id="rId4" Type="http://schemas.openxmlformats.org/officeDocument/2006/relationships/image" Target="../media/image4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.png"/><Relationship Id="rId4" Type="http://schemas.openxmlformats.org/officeDocument/2006/relationships/image" Target="../media/image45.png"/><Relationship Id="rId5" Type="http://schemas.openxmlformats.org/officeDocument/2006/relationships/image" Target="../media/image3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png"/><Relationship Id="rId4" Type="http://schemas.openxmlformats.org/officeDocument/2006/relationships/image" Target="../media/image42.png"/><Relationship Id="rId5" Type="http://schemas.openxmlformats.org/officeDocument/2006/relationships/image" Target="../media/image4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.png"/><Relationship Id="rId4" Type="http://schemas.openxmlformats.org/officeDocument/2006/relationships/image" Target="../media/image51.png"/><Relationship Id="rId5" Type="http://schemas.openxmlformats.org/officeDocument/2006/relationships/image" Target="../media/image4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.png"/><Relationship Id="rId4" Type="http://schemas.openxmlformats.org/officeDocument/2006/relationships/image" Target="../media/image45.png"/><Relationship Id="rId5" Type="http://schemas.openxmlformats.org/officeDocument/2006/relationships/image" Target="../media/image5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.png"/><Relationship Id="rId4" Type="http://schemas.openxmlformats.org/officeDocument/2006/relationships/image" Target="../media/image5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.png"/><Relationship Id="rId4" Type="http://schemas.openxmlformats.org/officeDocument/2006/relationships/image" Target="../media/image52.png"/><Relationship Id="rId5" Type="http://schemas.openxmlformats.org/officeDocument/2006/relationships/image" Target="../media/image4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.png"/><Relationship Id="rId4" Type="http://schemas.openxmlformats.org/officeDocument/2006/relationships/image" Target="../media/image52.png"/><Relationship Id="rId5" Type="http://schemas.openxmlformats.org/officeDocument/2006/relationships/hyperlink" Target="https://yandex.ru/covid19/stat?utm_source=main_graph&amp;utm_source=main_notif&amp;geoId=225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base.garant.ru/12148555/63bda53e9df149b8b8fa66ca735fd87d/#block_1210" TargetMode="External"/><Relationship Id="rId4" Type="http://schemas.openxmlformats.org/officeDocument/2006/relationships/hyperlink" Target="https://base.garant.ru/70353464/888134b28b1397ffae87a0ab1e117954/#block_143" TargetMode="External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12700" marR="1181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/>
              <a:t>Отечественные BI системы</a:t>
            </a:r>
            <a:endParaRPr/>
          </a:p>
        </p:txBody>
      </p:sp>
      <p:sp>
        <p:nvSpPr>
          <p:cNvPr id="99" name="Google Shape;99;p24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499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ru"/>
              <a:t>Импортозамещение</a:t>
            </a:r>
            <a:endParaRPr/>
          </a:p>
        </p:txBody>
      </p:sp>
      <p:pic>
        <p:nvPicPr>
          <p:cNvPr id="100" name="Google Shape;10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825" y="352675"/>
            <a:ext cx="3325527" cy="280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/>
              <a:t>Для каких компаний актуально?</a:t>
            </a:r>
            <a:endParaRPr b="1"/>
          </a:p>
        </p:txBody>
      </p:sp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 txBox="1"/>
          <p:nvPr/>
        </p:nvSpPr>
        <p:spPr>
          <a:xfrm>
            <a:off x="547200" y="1800000"/>
            <a:ext cx="2443800" cy="15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Оборонка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Организации связанные с обеспечением безопасности страны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8" name="Google Shape;178;p34"/>
          <p:cNvSpPr txBox="1"/>
          <p:nvPr/>
        </p:nvSpPr>
        <p:spPr>
          <a:xfrm>
            <a:off x="3350875" y="1800000"/>
            <a:ext cx="24384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889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Ключевые госпредприятия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Например Росатом, министерства, суды, администрации.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9" name="Google Shape;179;p34"/>
          <p:cNvSpPr txBox="1"/>
          <p:nvPr/>
        </p:nvSpPr>
        <p:spPr>
          <a:xfrm>
            <a:off x="6161750" y="1800000"/>
            <a:ext cx="2443800" cy="19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 2022 года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 течением времени может затронуть госкомпании из более бизнесовых сфер: банки, добыча ископаемых, тяжелая промышленность, etc.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0" name="Google Shape;180;p3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Для каких компаний актуально?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1" name="Google Shape;181;p3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IBM Plex Sans"/>
                <a:ea typeface="IBM Plex Sans"/>
                <a:cs typeface="IBM Plex Sans"/>
                <a:sym typeface="IBM Plex Sans"/>
              </a:rPr>
              <a:t>Какие компании не могут закупать иностранные BI решения?</a:t>
            </a:r>
            <a:endParaRPr b="1" sz="2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3" name="Google Shape;183;p34"/>
          <p:cNvSpPr txBox="1"/>
          <p:nvPr/>
        </p:nvSpPr>
        <p:spPr>
          <a:xfrm>
            <a:off x="430125" y="3897350"/>
            <a:ext cx="8064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 примере клиентов отдельных решений мы в этом убедимся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/>
        </p:nvSpPr>
        <p:spPr>
          <a:xfrm>
            <a:off x="547200" y="1800000"/>
            <a:ext cx="24438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Малый и средний бизнес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Компании, которые хотят недорого сделать полноценное BI приложение максимально дешево.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Особенно те, кто внедрили Clickhouse.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9" name="Google Shape;189;p35"/>
          <p:cNvSpPr txBox="1"/>
          <p:nvPr/>
        </p:nvSpPr>
        <p:spPr>
          <a:xfrm>
            <a:off x="3350875" y="1800000"/>
            <a:ext cx="24384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889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Интеграторы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хороших партнерских условиях системным интеграторам может быть выгоднее продавать отечественные решения.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0" name="Google Shape;190;p35"/>
          <p:cNvSpPr txBox="1"/>
          <p:nvPr/>
        </p:nvSpPr>
        <p:spPr>
          <a:xfrm>
            <a:off x="6161750" y="1800000"/>
            <a:ext cx="2443800" cy="18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Дочки и внучки корпораций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Например все компании внутри Яндекса работают только в Data lens, а это несколько тысяч рабочих мест. Актуально и для 1С.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1" name="Google Shape;191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Для каких компаний актуально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2" name="Google Shape;192;p3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5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IBM Plex Sans"/>
                <a:ea typeface="IBM Plex Sans"/>
                <a:cs typeface="IBM Plex Sans"/>
                <a:sym typeface="IBM Plex Sans"/>
              </a:rPr>
              <a:t>Какие компании могут самостоятельно выбрать отечественные BI решения?</a:t>
            </a:r>
            <a:endParaRPr b="1" sz="2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/>
          <p:nvPr/>
        </p:nvSpPr>
        <p:spPr>
          <a:xfrm>
            <a:off x="547200" y="1800000"/>
            <a:ext cx="4204500" cy="18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Open source - открытое программное обеспечение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Компании, которые хотят недорого сделать полноценное BI приложение максимально дешево.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Особенно те, кто внедрили Clickhouse.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" name="Google Shape;199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Для каких компаний актуально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0" name="Google Shape;200;p3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6"/>
          <p:cNvSpPr txBox="1"/>
          <p:nvPr>
            <p:ph idx="4294967295" type="title"/>
          </p:nvPr>
        </p:nvSpPr>
        <p:spPr>
          <a:xfrm>
            <a:off x="540000" y="720000"/>
            <a:ext cx="81474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ru" sz="2600">
                <a:latin typeface="IBM Plex Sans"/>
                <a:ea typeface="IBM Plex Sans"/>
                <a:cs typeface="IBM Plex Sans"/>
                <a:sym typeface="IBM Plex Sans"/>
              </a:rPr>
              <a:t>Какие есть альтернативы для тех, кто не попадает под законодательные ограничения</a:t>
            </a:r>
            <a:endParaRPr sz="2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Для каких компаний актуально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7" name="Google Shape;207;p3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7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IBM Plex Sans"/>
                <a:ea typeface="IBM Plex Sans"/>
                <a:cs typeface="IBM Plex Sans"/>
                <a:sym typeface="IBM Plex Sans"/>
              </a:rPr>
              <a:t>Какие есть альтернативы для тех, кто не попадает под законодательные ограничения</a:t>
            </a:r>
            <a:endParaRPr b="1" sz="23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09" name="Google Shape;209;p37"/>
          <p:cNvSpPr txBox="1"/>
          <p:nvPr>
            <p:ph idx="1" type="subTitle"/>
          </p:nvPr>
        </p:nvSpPr>
        <p:spPr>
          <a:xfrm>
            <a:off x="540000" y="1534025"/>
            <a:ext cx="40320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chemeClr val="dk1"/>
                </a:solidFill>
              </a:rPr>
              <a:t>Open source</a:t>
            </a:r>
            <a:endParaRPr b="1" sz="13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chemeClr val="dk1"/>
                </a:solidFill>
              </a:rPr>
              <a:t>Открытое программное обеспечение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Например Superset</a:t>
            </a:r>
            <a:endParaRPr sz="1400">
              <a:solidFill>
                <a:srgbClr val="2C2D3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C2D30"/>
              </a:solidFill>
            </a:endParaRPr>
          </a:p>
        </p:txBody>
      </p:sp>
      <p:sp>
        <p:nvSpPr>
          <p:cNvPr id="210" name="Google Shape;210;p37"/>
          <p:cNvSpPr txBox="1"/>
          <p:nvPr>
            <p:ph idx="1" type="subTitle"/>
          </p:nvPr>
        </p:nvSpPr>
        <p:spPr>
          <a:xfrm>
            <a:off x="4751400" y="1534025"/>
            <a:ext cx="4108200" cy="13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300">
                <a:solidFill>
                  <a:schemeClr val="dk1"/>
                </a:solidFill>
              </a:rPr>
              <a:t>Не западное ПО</a:t>
            </a:r>
            <a:endParaRPr b="1" sz="11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Есть варианты иностранных BI систем, которые не уходили с рынка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Например китайский Fine BI</a:t>
            </a:r>
            <a:endParaRPr sz="1400">
              <a:solidFill>
                <a:srgbClr val="2C2D3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C2D30"/>
              </a:solidFill>
            </a:endParaRPr>
          </a:p>
        </p:txBody>
      </p:sp>
      <p:pic>
        <p:nvPicPr>
          <p:cNvPr id="211" name="Google Shape;21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350" y="2571725"/>
            <a:ext cx="3744875" cy="2373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31675" y="4286890"/>
            <a:ext cx="1064125" cy="658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42000" y="2711291"/>
            <a:ext cx="4032000" cy="1886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/>
              <a:t>Основные игроки</a:t>
            </a:r>
            <a:endParaRPr b="1"/>
          </a:p>
        </p:txBody>
      </p:sp>
      <p:sp>
        <p:nvSpPr>
          <p:cNvPr id="219" name="Google Shape;219;p3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5" name="Google Shape;225;p3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6249" y="408600"/>
            <a:ext cx="4085055" cy="432629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9"/>
          <p:cNvSpPr/>
          <p:nvPr/>
        </p:nvSpPr>
        <p:spPr>
          <a:xfrm>
            <a:off x="5513225" y="2495550"/>
            <a:ext cx="479400" cy="229800"/>
          </a:xfrm>
          <a:prstGeom prst="rect">
            <a:avLst/>
          </a:prstGeom>
          <a:noFill/>
          <a:ln cap="flat" cmpd="sng" w="38100">
            <a:solidFill>
              <a:srgbClr val="F65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9"/>
          <p:cNvSpPr txBox="1"/>
          <p:nvPr/>
        </p:nvSpPr>
        <p:spPr>
          <a:xfrm>
            <a:off x="540000" y="669850"/>
            <a:ext cx="4085100" cy="21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2012 году в квадранте Гартнера попал разработчик BI решения из России: Prognoz. Это пермская компания, которая занималась и развитием продукта и внедрением. В 2015 году она закрылись и продали активы, но и теперь отсутствие продуктового подхода актуален на рынке.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4" name="Google Shape;234;p4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0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IBM Plex Sans"/>
                <a:ea typeface="IBM Plex Sans"/>
                <a:cs typeface="IBM Plex Sans"/>
                <a:sym typeface="IBM Plex Sans"/>
              </a:rPr>
              <a:t>Какие есть технические особенности с точки зрения бизнеса</a:t>
            </a:r>
            <a:endParaRPr b="1" sz="2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6" name="Google Shape;236;p40"/>
          <p:cNvSpPr txBox="1"/>
          <p:nvPr>
            <p:ph idx="1" type="subTitle"/>
          </p:nvPr>
        </p:nvSpPr>
        <p:spPr>
          <a:xfrm>
            <a:off x="540000" y="1534025"/>
            <a:ext cx="4032000" cy="20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chemeClr val="dk1"/>
                </a:solidFill>
              </a:rPr>
              <a:t>Не продуктовый подход</a:t>
            </a:r>
            <a:endParaRPr b="1" sz="13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chemeClr val="dk1"/>
                </a:solidFill>
              </a:rPr>
              <a:t>Сильная адаптация под клиента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Внедрение силами вендора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Этот</a:t>
            </a:r>
            <a:r>
              <a:rPr lang="ru" sz="1400">
                <a:solidFill>
                  <a:srgbClr val="2C2D30"/>
                </a:solidFill>
              </a:rPr>
              <a:t> подход постепенно меняется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Для оценки лучше всего смотреть на публичные кейсы внедрения</a:t>
            </a:r>
            <a:endParaRPr sz="1400">
              <a:solidFill>
                <a:srgbClr val="2C2D30"/>
              </a:solidFill>
            </a:endParaRPr>
          </a:p>
        </p:txBody>
      </p:sp>
      <p:sp>
        <p:nvSpPr>
          <p:cNvPr id="237" name="Google Shape;237;p40"/>
          <p:cNvSpPr txBox="1"/>
          <p:nvPr>
            <p:ph idx="1" type="subTitle"/>
          </p:nvPr>
        </p:nvSpPr>
        <p:spPr>
          <a:xfrm>
            <a:off x="4751400" y="1534025"/>
            <a:ext cx="4108200" cy="19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300">
                <a:solidFill>
                  <a:schemeClr val="dk1"/>
                </a:solidFill>
              </a:rPr>
              <a:t>Высокая роль интеграторов и консультантов</a:t>
            </a:r>
            <a:endParaRPr b="1" sz="11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Крупные интеграторы выбирают приоритетные решения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Сильно помогают как в развитии продукта, так и во внедрении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Могут</a:t>
            </a:r>
            <a:r>
              <a:rPr lang="ru" sz="1400">
                <a:solidFill>
                  <a:srgbClr val="2C2D30"/>
                </a:solidFill>
              </a:rPr>
              <a:t> сравнить решения между собой, иначе трудно объективно сравнить их</a:t>
            </a:r>
            <a:endParaRPr sz="1400">
              <a:solidFill>
                <a:srgbClr val="2C2D3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C2D3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/>
        </p:nvSpPr>
        <p:spPr>
          <a:xfrm>
            <a:off x="547200" y="1800000"/>
            <a:ext cx="2443800" cy="16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Front end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Визуализация требует навыков разработки, в основном JavaScript. Self service BI полноценный пока отсутствует на рынке.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43" name="Google Shape;243;p41"/>
          <p:cNvSpPr txBox="1"/>
          <p:nvPr/>
        </p:nvSpPr>
        <p:spPr>
          <a:xfrm>
            <a:off x="3350875" y="1800000"/>
            <a:ext cx="2438400" cy="14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889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Back End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основном на 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open source 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технологиях: PostgreSQL, Greenplum и прочие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44" name="Google Shape;244;p41"/>
          <p:cNvSpPr txBox="1"/>
          <p:nvPr/>
        </p:nvSpPr>
        <p:spPr>
          <a:xfrm>
            <a:off x="6161750" y="1800000"/>
            <a:ext cx="2533800" cy="16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Больше разработческие инструменты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полноценной работы в текущих реалиях нужны навыки программирования. Low-code полноценный отсутсвует.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45" name="Google Shape;245;p4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6" name="Google Shape;246;p4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1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IBM Plex Sans"/>
                <a:ea typeface="IBM Plex Sans"/>
                <a:cs typeface="IBM Plex Sans"/>
                <a:sym typeface="IBM Plex Sans"/>
              </a:rPr>
              <a:t>Какие есть технические особенности</a:t>
            </a:r>
            <a:endParaRPr b="1" sz="2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Luxms BI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42"/>
          <p:cNvSpPr txBox="1"/>
          <p:nvPr/>
        </p:nvSpPr>
        <p:spPr>
          <a:xfrm>
            <a:off x="540000" y="1800000"/>
            <a:ext cx="8064000" cy="15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Независимая разработка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Front end на JavaScript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Проектный подход больше, чем продуктовый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Возможно купить бессрочную лицензию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Главное преимущество - может обеспечить большое количество пользователей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Enterprise решение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публичный кейс внедрения в РЖД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4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5" name="Google Shape;255;p4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3699" y="145675"/>
            <a:ext cx="243840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5"/>
          <p:cNvSpPr txBox="1"/>
          <p:nvPr>
            <p:ph idx="4294967295"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будет на уроке сегодня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6" name="Google Shape;106;p25"/>
          <p:cNvSpPr txBox="1"/>
          <p:nvPr>
            <p:ph idx="4294967295" type="subTitle"/>
          </p:nvPr>
        </p:nvSpPr>
        <p:spPr>
          <a:xfrm>
            <a:off x="540000" y="1168500"/>
            <a:ext cx="8064000" cy="3250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Зачем это нужно знать?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Законодательство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каких компаний актуально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Альтернативы по импортозамещению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Основные игроки на отечественном рынке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Перспективы развития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Luxms BI</a:t>
            </a: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: типовая архитектура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Google Shape;262;p4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3" name="Google Shape;263;p4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3699" y="145675"/>
            <a:ext cx="2438400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3749" y="1218000"/>
            <a:ext cx="5750695" cy="377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Luxms BI: пример дашборда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4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2" name="Google Shape;272;p4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3699" y="145675"/>
            <a:ext cx="2438400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548" y="1131225"/>
            <a:ext cx="4018620" cy="290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7226" y="1218000"/>
            <a:ext cx="3914375" cy="281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Luxms BI: пример дашборда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" name="Google Shape;281;p4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2" name="Google Shape;282;p4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3699" y="145675"/>
            <a:ext cx="2438400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8176" y="1122394"/>
            <a:ext cx="6628102" cy="3746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6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Visiology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p46"/>
          <p:cNvSpPr txBox="1"/>
          <p:nvPr/>
        </p:nvSpPr>
        <p:spPr>
          <a:xfrm>
            <a:off x="540000" y="1800000"/>
            <a:ext cx="8064000" cy="20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Независимая разработка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Поддержка на русском языке, есть русскоязычных чат бот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Существует достаточно много обучающих материалов, в том числе видео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Возможно купить бессрочную лицензию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Версия для локального сервера не ограничена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Мобильное приложение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 много встроенных коннекторов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модуль ML.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От 490 рублей в год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1" name="Google Shape;291;p4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2" name="Google Shape;292;p4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9650" y="51475"/>
            <a:ext cx="1228901" cy="9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7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Visiology: пример дашборда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4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0" name="Google Shape;300;p4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8833" y="1349400"/>
            <a:ext cx="7046329" cy="333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79650" y="51475"/>
            <a:ext cx="1228901" cy="9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8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Visiology: пример дашборда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p4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9" name="Google Shape;309;p4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9650" y="51475"/>
            <a:ext cx="1228901" cy="91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8"/>
          <p:cNvPicPr preferRelativeResize="0"/>
          <p:nvPr/>
        </p:nvPicPr>
        <p:blipFill rotWithShape="1">
          <a:blip r:embed="rId5">
            <a:alphaModFix/>
          </a:blip>
          <a:srcRect b="0" l="0" r="0" t="4789"/>
          <a:stretch/>
        </p:blipFill>
        <p:spPr>
          <a:xfrm>
            <a:off x="664087" y="1215676"/>
            <a:ext cx="7455824" cy="363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9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Visiology: 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мобильная версия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p4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8" name="Google Shape;318;p4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9650" y="51475"/>
            <a:ext cx="1228901" cy="91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1849" y="33675"/>
            <a:ext cx="26255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9"/>
          <p:cNvSpPr txBox="1"/>
          <p:nvPr/>
        </p:nvSpPr>
        <p:spPr>
          <a:xfrm>
            <a:off x="430125" y="3897350"/>
            <a:ext cx="8064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457200" rtl="0" algn="l">
              <a:lnSpc>
                <a:spcPct val="145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Достаточно сырая версия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Visiology: клиенты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7" name="Google Shape;327;p5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8" name="Google Shape;328;p5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95818"/>
            <a:ext cx="9144001" cy="1951864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0"/>
          <p:cNvSpPr txBox="1"/>
          <p:nvPr/>
        </p:nvSpPr>
        <p:spPr>
          <a:xfrm>
            <a:off x="430125" y="3897350"/>
            <a:ext cx="8064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457200" rtl="0" algn="l">
              <a:lnSpc>
                <a:spcPct val="145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Гос или около госсектор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1" name="Google Shape;331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79650" y="51475"/>
            <a:ext cx="1228901" cy="9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113" y="1065600"/>
            <a:ext cx="6921775" cy="37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51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Visiology: типовая архитектура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" name="Google Shape;338;p5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9" name="Google Shape;339;p51"/>
          <p:cNvPicPr preferRelativeResize="0"/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79650" y="51475"/>
            <a:ext cx="1228901" cy="9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2"/>
          <p:cNvSpPr txBox="1"/>
          <p:nvPr>
            <p:ph type="title"/>
          </p:nvPr>
        </p:nvSpPr>
        <p:spPr>
          <a:xfrm>
            <a:off x="506650" y="679825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Modus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" name="Google Shape;346;p52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7" name="Google Shape;347;p5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1028" y="226500"/>
            <a:ext cx="1477601" cy="49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52"/>
          <p:cNvSpPr txBox="1"/>
          <p:nvPr/>
        </p:nvSpPr>
        <p:spPr>
          <a:xfrm>
            <a:off x="540000" y="1800000"/>
            <a:ext cx="8064000" cy="28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Независимая разработка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очень подробная документация по использованию: сотни страниц со скриншотами системы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 много встроенных коннекторов, только к классическим базам данных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Вся работа ведется в вебе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Адаптивная версия для мобильных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 нет кастомных визуальных элементов: sankey, bullet и прочее.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свой модуль ETL (299 000 рублей)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BI стоит от 100 000 рублей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/>
              <a:t>Зачем нужно знать об отечественном BI?</a:t>
            </a:r>
            <a:endParaRPr/>
          </a:p>
        </p:txBody>
      </p:sp>
      <p:sp>
        <p:nvSpPr>
          <p:cNvPr id="113" name="Google Shape;113;p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type="title"/>
          </p:nvPr>
        </p:nvSpPr>
        <p:spPr>
          <a:xfrm>
            <a:off x="490250" y="4501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Modus: пример отчетов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p53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6" name="Google Shape;356;p5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1028" y="226500"/>
            <a:ext cx="1477601" cy="49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1850" y="1018050"/>
            <a:ext cx="8223061" cy="35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4"/>
          <p:cNvSpPr txBox="1"/>
          <p:nvPr>
            <p:ph type="title"/>
          </p:nvPr>
        </p:nvSpPr>
        <p:spPr>
          <a:xfrm>
            <a:off x="490250" y="4501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Modus: пример отчетов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" name="Google Shape;364;p54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4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5" name="Google Shape;365;p5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1028" y="226500"/>
            <a:ext cx="1477601" cy="49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4799" y="918200"/>
            <a:ext cx="6877849" cy="39200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813" y="713425"/>
            <a:ext cx="7787972" cy="2273401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55"/>
          <p:cNvSpPr txBox="1"/>
          <p:nvPr>
            <p:ph type="title"/>
          </p:nvPr>
        </p:nvSpPr>
        <p:spPr>
          <a:xfrm>
            <a:off x="490250" y="4501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Modus: типичная архитектура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" name="Google Shape;374;p55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5" name="Google Shape;375;p55"/>
          <p:cNvPicPr preferRelativeResize="0"/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71028" y="226500"/>
            <a:ext cx="1477601" cy="49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2825" y="2755226"/>
            <a:ext cx="7092416" cy="22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6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Modus: клиенты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p5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4" name="Google Shape;384;p5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1028" y="226500"/>
            <a:ext cx="1477601" cy="49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00" y="1691428"/>
            <a:ext cx="9116402" cy="1908572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56"/>
          <p:cNvSpPr txBox="1"/>
          <p:nvPr/>
        </p:nvSpPr>
        <p:spPr>
          <a:xfrm>
            <a:off x="430125" y="3897350"/>
            <a:ext cx="8064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457200" rtl="0" algn="l">
              <a:lnSpc>
                <a:spcPct val="145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Также гос или около госсектор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7"/>
          <p:cNvSpPr txBox="1"/>
          <p:nvPr>
            <p:ph type="title"/>
          </p:nvPr>
        </p:nvSpPr>
        <p:spPr>
          <a:xfrm>
            <a:off x="490250" y="4501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Форсайт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3" name="Google Shape;393;p57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4" name="Google Shape;394;p5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7"/>
          <p:cNvSpPr txBox="1"/>
          <p:nvPr/>
        </p:nvSpPr>
        <p:spPr>
          <a:xfrm>
            <a:off x="540000" y="1800000"/>
            <a:ext cx="8064000" cy="21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Независимая разработка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Фронт енд на своем уникальном языке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мобильная платформа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онлайн обучение работе на платформе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Немного коннекторов: только в классическим базам данных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Цена под запрос на проект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Наследники Prognoz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6" name="Google Shape;396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0094" y="58875"/>
            <a:ext cx="2877703" cy="52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8"/>
          <p:cNvSpPr txBox="1"/>
          <p:nvPr>
            <p:ph type="title"/>
          </p:nvPr>
        </p:nvSpPr>
        <p:spPr>
          <a:xfrm>
            <a:off x="490250" y="4501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Форсайт: пример отчета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2" name="Google Shape;402;p58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03" name="Google Shape;403;p5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0094" y="58875"/>
            <a:ext cx="2877703" cy="52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8812" y="951900"/>
            <a:ext cx="6446364" cy="405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9"/>
          <p:cNvSpPr txBox="1"/>
          <p:nvPr>
            <p:ph type="title"/>
          </p:nvPr>
        </p:nvSpPr>
        <p:spPr>
          <a:xfrm>
            <a:off x="490250" y="4501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Форсайт: пример отчета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1" name="Google Shape;411;p59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12" name="Google Shape;412;p5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0094" y="58875"/>
            <a:ext cx="2877703" cy="52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2387" y="888076"/>
            <a:ext cx="6859224" cy="379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0"/>
          <p:cNvSpPr txBox="1"/>
          <p:nvPr>
            <p:ph type="title"/>
          </p:nvPr>
        </p:nvSpPr>
        <p:spPr>
          <a:xfrm>
            <a:off x="490250" y="4501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Форсайт: архитектура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0" name="Google Shape;420;p60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1" name="Google Shape;421;p6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0094" y="58875"/>
            <a:ext cx="2877703" cy="52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1700" y="795750"/>
            <a:ext cx="6080599" cy="420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1"/>
          <p:cNvSpPr txBox="1"/>
          <p:nvPr>
            <p:ph type="title"/>
          </p:nvPr>
        </p:nvSpPr>
        <p:spPr>
          <a:xfrm>
            <a:off x="490250" y="4501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Форсайт: клиенты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9" name="Google Shape;429;p61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0" name="Google Shape;430;p6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0094" y="58875"/>
            <a:ext cx="2877703" cy="52972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61"/>
          <p:cNvSpPr txBox="1"/>
          <p:nvPr/>
        </p:nvSpPr>
        <p:spPr>
          <a:xfrm>
            <a:off x="430125" y="4278350"/>
            <a:ext cx="8064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Снова только госсектор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3" name="Google Shape;433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5300" y="948850"/>
            <a:ext cx="7313388" cy="3370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2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Polymatica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p62"/>
          <p:cNvSpPr txBox="1"/>
          <p:nvPr/>
        </p:nvSpPr>
        <p:spPr>
          <a:xfrm>
            <a:off x="540000" y="1800000"/>
            <a:ext cx="8064000" cy="11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Разработка одного из интеграторов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Поддержка на русском языке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чуть больше коннекторов: к гугл таблицам и 1С, например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видеоматериалы для обучения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модуль ML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0" name="Google Shape;440;p6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1" name="Google Shape;441;p6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3343" y="-8"/>
            <a:ext cx="2790656" cy="86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/>
          <p:nvPr/>
        </p:nvSpPr>
        <p:spPr>
          <a:xfrm>
            <a:off x="547200" y="1800000"/>
            <a:ext cx="2443800" cy="13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Постановление пр-ва об иностранном ПО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некоторых организаций запрещено использовать иностранный софт, тем более выкладывать туда данные.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9" name="Google Shape;119;p27"/>
          <p:cNvSpPr txBox="1"/>
          <p:nvPr/>
        </p:nvSpPr>
        <p:spPr>
          <a:xfrm>
            <a:off x="3350875" y="1800000"/>
            <a:ext cx="2438400" cy="21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889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Страновая адаптация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Например Yandex Dat Lens также легко интегрируется с софтом от Яндекса, как Power BI с Microsoft, а GDS с Google.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Также отечественные разработчики более готовы обучать исполнителей и имеют русскоговорящую поддержку.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0" name="Google Shape;120;p27"/>
          <p:cNvSpPr txBox="1"/>
          <p:nvPr/>
        </p:nvSpPr>
        <p:spPr>
          <a:xfrm>
            <a:off x="6161750" y="1800000"/>
            <a:ext cx="24438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Стоимость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Отечественные решения бывают сильно дешевле аналогов.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1" name="Google Shape;121;p2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Зачем нужно знать?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2" name="Google Shape;122;p2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7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300">
                <a:latin typeface="IBM Plex Sans"/>
                <a:ea typeface="IBM Plex Sans"/>
                <a:cs typeface="IBM Plex Sans"/>
                <a:sym typeface="IBM Plex Sans"/>
              </a:rPr>
              <a:t>Для чего могут пригодиться отечественные BI решения</a:t>
            </a:r>
            <a:endParaRPr b="1" sz="23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300">
                <a:latin typeface="IBM Plex Sans"/>
                <a:ea typeface="IBM Plex Sans"/>
                <a:cs typeface="IBM Plex Sans"/>
                <a:sym typeface="IBM Plex Sans"/>
              </a:rPr>
              <a:t>2015-2022 годы</a:t>
            </a:r>
            <a:endParaRPr b="1" sz="23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Polymatica: пример дашборда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8" name="Google Shape;448;p6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9" name="Google Shape;449;p6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3343" y="-8"/>
            <a:ext cx="2790656" cy="86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3074" y="1208025"/>
            <a:ext cx="6877852" cy="3611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4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Polymatica: пример дашборда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7" name="Google Shape;457;p6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8" name="Google Shape;458;p6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3074" y="1198025"/>
            <a:ext cx="6877850" cy="3546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3343" y="-8"/>
            <a:ext cx="2790656" cy="86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5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Polymatica: клиенты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6" name="Google Shape;466;p6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67" name="Google Shape;467;p6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65"/>
          <p:cNvSpPr txBox="1"/>
          <p:nvPr/>
        </p:nvSpPr>
        <p:spPr>
          <a:xfrm>
            <a:off x="430125" y="3897350"/>
            <a:ext cx="8064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457200" rtl="0" algn="l">
              <a:lnSpc>
                <a:spcPct val="145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Ну вы поняли...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69" name="Google Shape;469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3725" y="1218000"/>
            <a:ext cx="6016547" cy="252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3343" y="-8"/>
            <a:ext cx="2790656" cy="86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6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Polymatica: клиенты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6" name="Google Shape;476;p6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7" name="Google Shape;477;p6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66"/>
          <p:cNvSpPr txBox="1"/>
          <p:nvPr/>
        </p:nvSpPr>
        <p:spPr>
          <a:xfrm>
            <a:off x="430125" y="3897350"/>
            <a:ext cx="8064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457200" rtl="0" algn="l">
              <a:lnSpc>
                <a:spcPct val="145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Правда есть и более бизнесовые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9" name="Google Shape;47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3343" y="-8"/>
            <a:ext cx="2790656" cy="86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2775" y="1218000"/>
            <a:ext cx="6478706" cy="252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7"/>
          <p:cNvSpPr txBox="1"/>
          <p:nvPr>
            <p:ph type="title"/>
          </p:nvPr>
        </p:nvSpPr>
        <p:spPr>
          <a:xfrm>
            <a:off x="540000" y="7957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Yandex Datalens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6" name="Google Shape;486;p67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7" name="Google Shape;487;p6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67"/>
          <p:cNvSpPr txBox="1"/>
          <p:nvPr/>
        </p:nvSpPr>
        <p:spPr>
          <a:xfrm>
            <a:off x="540000" y="1800000"/>
            <a:ext cx="8064000" cy="28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Разработка Яндекса, создан в 2019 году для свободного рынка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Входил в Yandex Cloud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Нет кастомных визуализаций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Позиционируется для малого и среднего бизнеса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Нет back end функционала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Активно развивается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Хорошо интегрируется с софтом Яндекса, в первую очередь с Яндекс Метрикой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Хорошая локализация карт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Подписка от 1 900 рублей в месяц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9" name="Google Shape;489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4624" y="43275"/>
            <a:ext cx="2543175" cy="7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8"/>
          <p:cNvSpPr txBox="1"/>
          <p:nvPr>
            <p:ph type="title"/>
          </p:nvPr>
        </p:nvSpPr>
        <p:spPr>
          <a:xfrm>
            <a:off x="490250" y="450150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Yandex Datalens: пример отчета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5" name="Google Shape;495;p68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6" name="Google Shape;496;p6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4624" y="43275"/>
            <a:ext cx="2543175" cy="7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6799" y="838275"/>
            <a:ext cx="6530392" cy="40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9"/>
          <p:cNvSpPr txBox="1"/>
          <p:nvPr>
            <p:ph type="title"/>
          </p:nvPr>
        </p:nvSpPr>
        <p:spPr>
          <a:xfrm>
            <a:off x="498450" y="712675"/>
            <a:ext cx="6367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Yandex Datalens: клиенты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4" name="Google Shape;504;p69"/>
          <p:cNvSpPr txBox="1"/>
          <p:nvPr>
            <p:ph idx="4294967295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игроки</a:t>
            </a:r>
            <a:endParaRPr sz="12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5" name="Google Shape;505;p6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4624" y="43275"/>
            <a:ext cx="2543175" cy="752475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69"/>
          <p:cNvSpPr txBox="1"/>
          <p:nvPr/>
        </p:nvSpPr>
        <p:spPr>
          <a:xfrm>
            <a:off x="540000" y="1800000"/>
            <a:ext cx="8064000" cy="22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Основные клиенты, на текущий момент - это внутренние сервисы самого Яндекса. Например статистика по короновирусу, по которой можно перейти из поиска, сделана в Datalens: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45000"/>
              </a:lnSpc>
              <a:spcBef>
                <a:spcPts val="5100"/>
              </a:spcBef>
              <a:spcAft>
                <a:spcPts val="5100"/>
              </a:spcAft>
              <a:buNone/>
            </a:pPr>
            <a:r>
              <a:rPr lang="ru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https://yandex.ru/covid19/stat?utm_source=main_graph&amp;utm_source=main_notif&amp;geoId=225</a:t>
            </a: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70"/>
          <p:cNvSpPr txBox="1"/>
          <p:nvPr/>
        </p:nvSpPr>
        <p:spPr>
          <a:xfrm>
            <a:off x="540000" y="1800000"/>
            <a:ext cx="8064000" cy="25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26035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✅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Русские системы BI относительно сопоставимы с иностранными по качеству продукта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✅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Тем не менее, они уступают в том, что касается количества коннекторов, коробочных решений и кастомных визуализаций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✅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заказчики, которые не могут закупать западное ПО и поэтому обязаны закупать местные BI решения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✅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Среди основных лидеров рынка: Luxms BI, Visiology, Форсайт и Yandex Datalens</a:t>
            </a:r>
            <a:endParaRPr sz="1200"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3" name="Google Shape;513;p7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Выводы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4" name="Google Shape;514;p7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Подведём итог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5" name="Google Shape;515;p7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/>
          <p:nvPr>
            <p:ph idx="4294967295" type="title"/>
          </p:nvPr>
        </p:nvSpPr>
        <p:spPr>
          <a:xfrm>
            <a:off x="540000" y="720000"/>
            <a:ext cx="80640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500">
                <a:latin typeface="IBM Plex Sans"/>
                <a:ea typeface="IBM Plex Sans"/>
                <a:cs typeface="IBM Plex Sans"/>
                <a:sym typeface="IBM Plex Sans"/>
              </a:rPr>
              <a:t>Постановление правительства об иностранном программном обеспечении</a:t>
            </a:r>
            <a:endParaRPr b="1" sz="25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9" name="Google Shape;129;p28"/>
          <p:cNvSpPr txBox="1"/>
          <p:nvPr/>
        </p:nvSpPr>
        <p:spPr>
          <a:xfrm>
            <a:off x="540000" y="1800000"/>
            <a:ext cx="8064000" cy="3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Постановление Правительства РФ от 16 ноября 2015 г. N 1236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соответствии с </a:t>
            </a:r>
            <a:r>
              <a:rPr lang="ru">
                <a:solidFill>
                  <a:schemeClr val="dk1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Федеральным законом</a:t>
            </a: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"Об информации, информационных технологиях и о защите информации" и </a:t>
            </a:r>
            <a:r>
              <a:rPr lang="ru">
                <a:solidFill>
                  <a:schemeClr val="dk1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Федеральным законом</a:t>
            </a: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"О контрактной системе в сфере закупок товаров, работ, услуг для обеспечения государственных и муниципальных нужд" Правительство Российской Федерации постановляет: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закупках программного обеспечения для </a:t>
            </a: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государственных и муниципальных</a:t>
            </a: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нужд заказчики будут обязаны ограничить закупки российским программным обеспечением. Исключение составляют случаи, когда программное обеспечение с необходимыми функциональными, техническими и (или) эксплуатационными характеристиками в России отсутствует.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0" name="Google Shape;130;p2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Зачем нужно знать?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1" name="Google Shape;131;p28"/>
          <p:cNvPicPr preferRelativeResize="0"/>
          <p:nvPr/>
        </p:nvPicPr>
        <p:blipFill>
          <a:blip r:embed="rId5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9"/>
          <p:cNvSpPr txBox="1"/>
          <p:nvPr>
            <p:ph idx="4294967295" type="title"/>
          </p:nvPr>
        </p:nvSpPr>
        <p:spPr>
          <a:xfrm>
            <a:off x="540000" y="720000"/>
            <a:ext cx="80640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lang="ru" sz="2300">
                <a:latin typeface="IBM Plex Sans"/>
                <a:ea typeface="IBM Plex Sans"/>
                <a:cs typeface="IBM Plex Sans"/>
                <a:sym typeface="IBM Plex Sans"/>
              </a:rPr>
              <a:t>Закон определяет такие критерии для российского ПО:</a:t>
            </a:r>
            <a:endParaRPr b="1" sz="2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7" name="Google Shape;137;p29"/>
          <p:cNvSpPr txBox="1"/>
          <p:nvPr/>
        </p:nvSpPr>
        <p:spPr>
          <a:xfrm>
            <a:off x="540000" y="1800000"/>
            <a:ext cx="8064000" cy="24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01625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1150"/>
              <a:buFont typeface="IBM Plex Sans"/>
              <a:buChar char="●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исключительное право на него должно принадлежать РФ или субъекту РФ, муниципальному образованию, российской коммерческой или некоммерческой организации,  в которой больше 50% принадлежит России, российским организациям или гражданам;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1625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1150"/>
              <a:buFont typeface="IBM Plex Sans"/>
              <a:buChar char="●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организацию-правообладателя не должно контролировать иностранное лицо;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1625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1150"/>
              <a:buFont typeface="IBM Plex Sans"/>
              <a:buChar char="●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выплаты в пользу иностранных организаций не должны превышать 30% всех платежей за ПО;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1625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1150"/>
              <a:buFont typeface="IBM Plex Sans"/>
              <a:buChar char="●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 должно находиться в свободной продаже, сведения о нем не должны быть гостайной.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8" name="Google Shape;138;p2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Зачем нужно знать?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9" name="Google Shape;139;p2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IBM Plex Sans"/>
                <a:ea typeface="IBM Plex Sans"/>
                <a:cs typeface="IBM Plex Sans"/>
                <a:sym typeface="IBM Plex Sans"/>
              </a:rPr>
              <a:t>Как поступали заказчики?</a:t>
            </a:r>
            <a:endParaRPr b="1" sz="2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5" name="Google Shape;145;p30"/>
          <p:cNvSpPr txBox="1"/>
          <p:nvPr/>
        </p:nvSpPr>
        <p:spPr>
          <a:xfrm>
            <a:off x="540000" y="1800000"/>
            <a:ext cx="8064000" cy="19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Пользуются правом закупать иностранные программные продукты для «доработки, расширения или продления лицензий на уже используемое ими ПО».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Объявляют тендер не на закупку ПО, а на закупку компьютеров с предустановленной программой, например, с тем же  «запрещенным» Microsoft Office, дополняя закупку формулировкой «эквивалент невозможен в связи с необходимостью обеспечения совместимости с уже имеющимся ПО заказчика».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Обосновывают невозможность закупки российского ПО.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6" name="Google Shape;146;p3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Зачем нужно знать?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7" name="Google Shape;147;p3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Зачем нужно знать?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3" name="Google Shape;153;p3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1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300">
                <a:latin typeface="IBM Plex Sans"/>
                <a:ea typeface="IBM Plex Sans"/>
                <a:cs typeface="IBM Plex Sans"/>
                <a:sym typeface="IBM Plex Sans"/>
              </a:rPr>
              <a:t>Для чего могут пригодиться отечественные BI решения</a:t>
            </a:r>
            <a:endParaRPr b="1" sz="23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300">
                <a:latin typeface="IBM Plex Sans"/>
                <a:ea typeface="IBM Plex Sans"/>
                <a:cs typeface="IBM Plex Sans"/>
                <a:sym typeface="IBM Plex Sans"/>
              </a:rPr>
              <a:t>2022 +</a:t>
            </a:r>
            <a:endParaRPr b="1" sz="23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5" name="Google Shape;155;p31"/>
          <p:cNvSpPr txBox="1"/>
          <p:nvPr>
            <p:ph idx="1" type="subTitle"/>
          </p:nvPr>
        </p:nvSpPr>
        <p:spPr>
          <a:xfrm>
            <a:off x="540000" y="1534025"/>
            <a:ext cx="4032000" cy="29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Постановление президента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Запрет на иностранное ПО для критичной инфраструктуры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Распространяется на гос компании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Перейти необходимо к 1 января 2025 года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Это наиболее строгий из всех факторов, влияющих на рынок</a:t>
            </a:r>
            <a:endParaRPr sz="1400">
              <a:solidFill>
                <a:srgbClr val="2C2D30"/>
              </a:solidFill>
            </a:endParaRPr>
          </a:p>
        </p:txBody>
      </p:sp>
      <p:sp>
        <p:nvSpPr>
          <p:cNvPr id="156" name="Google Shape;156;p31"/>
          <p:cNvSpPr txBox="1"/>
          <p:nvPr>
            <p:ph idx="1" type="subTitle"/>
          </p:nvPr>
        </p:nvSpPr>
        <p:spPr>
          <a:xfrm>
            <a:off x="4751400" y="1534025"/>
            <a:ext cx="4108200" cy="29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Возможность стабильного развития</a:t>
            </a:r>
            <a:endParaRPr sz="11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Поведение иностранных вендоров “не партнерское”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Нужен надежный партнер для развития</a:t>
            </a:r>
            <a:endParaRPr sz="1400">
              <a:solidFill>
                <a:srgbClr val="2C2D30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📎"/>
            </a:pPr>
            <a:r>
              <a:rPr lang="ru" sz="1400">
                <a:solidFill>
                  <a:srgbClr val="2C2D30"/>
                </a:solidFill>
              </a:rPr>
              <a:t>Актуально для крупного бизнеса</a:t>
            </a:r>
            <a:endParaRPr sz="1400">
              <a:solidFill>
                <a:srgbClr val="2C2D3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/>
        </p:nvSpPr>
        <p:spPr>
          <a:xfrm>
            <a:off x="547200" y="1800000"/>
            <a:ext cx="2443800" cy="14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Качество инструмента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Очень трудно сравнивать объективно с иностранными аналогами, так как нет общих рейтингов.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>
            <a:off x="3350875" y="1800000"/>
            <a:ext cx="24384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889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Мало обучающих материалов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отечественных решений нет больших комьюнити, где обсуждается проблематика инструмента и мало видео на Youtube с примерами.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>
            <a:off x="6161750" y="1800000"/>
            <a:ext cx="25338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Сложно найти исполнителей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Так как наши BI решения менее распространены, то и исполнителей на них трудно найти. Мало кто хочет развиваться в узком направлении.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4" name="Google Shape;164;p3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Зачем нужно знать?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" name="Google Shape;165;p3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2"/>
          <p:cNvSpPr txBox="1"/>
          <p:nvPr>
            <p:ph idx="4294967295" type="title"/>
          </p:nvPr>
        </p:nvSpPr>
        <p:spPr>
          <a:xfrm>
            <a:off x="540000" y="720000"/>
            <a:ext cx="8064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ru" sz="2600">
                <a:latin typeface="IBM Plex Sans"/>
                <a:ea typeface="IBM Plex Sans"/>
                <a:cs typeface="IBM Plex Sans"/>
                <a:sym typeface="IBM Plex Sans"/>
              </a:rPr>
              <a:t>Какие есть минусы?</a:t>
            </a:r>
            <a:endParaRPr b="1" sz="2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